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713" r:id="rId2"/>
  </p:sldMasterIdLst>
  <p:notesMasterIdLst>
    <p:notesMasterId r:id="rId29"/>
  </p:notesMasterIdLst>
  <p:sldIdLst>
    <p:sldId id="347" r:id="rId3"/>
    <p:sldId id="350" r:id="rId4"/>
    <p:sldId id="296" r:id="rId5"/>
    <p:sldId id="345" r:id="rId6"/>
    <p:sldId id="351" r:id="rId7"/>
    <p:sldId id="352" r:id="rId8"/>
    <p:sldId id="353" r:id="rId9"/>
    <p:sldId id="354" r:id="rId10"/>
    <p:sldId id="355" r:id="rId11"/>
    <p:sldId id="356" r:id="rId12"/>
    <p:sldId id="357" r:id="rId13"/>
    <p:sldId id="358" r:id="rId14"/>
    <p:sldId id="346" r:id="rId15"/>
    <p:sldId id="359" r:id="rId16"/>
    <p:sldId id="370" r:id="rId17"/>
    <p:sldId id="360" r:id="rId18"/>
    <p:sldId id="361" r:id="rId19"/>
    <p:sldId id="362" r:id="rId20"/>
    <p:sldId id="363" r:id="rId21"/>
    <p:sldId id="364" r:id="rId22"/>
    <p:sldId id="365" r:id="rId23"/>
    <p:sldId id="366" r:id="rId24"/>
    <p:sldId id="367" r:id="rId25"/>
    <p:sldId id="368" r:id="rId26"/>
    <p:sldId id="369" r:id="rId27"/>
    <p:sldId id="349" r:id="rId2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1" d="100"/>
          <a:sy n="91" d="100"/>
        </p:scale>
        <p:origin x="348" y="96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F8CE93-3421-4A9C-A82A-A596695197CE}" type="datetimeFigureOut">
              <a:rPr lang="zh-CN" altLang="en-US" smtClean="0"/>
              <a:t>2025-09-22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CD60EB-E9B4-4072-ADC6-C3A0134EA1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11746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68108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4191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36816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9785207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57620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7123714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443514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537886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4049485" y="3734673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2704032" y="188911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8748428" y="4011025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5" Type="http://schemas.openxmlformats.org/officeDocument/2006/relationships/audio" Target="../media/audio1.wav"/><Relationship Id="rId4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7623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22" r:id="rId5"/>
    <p:sldLayoutId id="2147483660" r:id="rId6"/>
    <p:sldLayoutId id="2147483699" r:id="rId7"/>
    <p:sldLayoutId id="2147483652" r:id="rId8"/>
    <p:sldLayoutId id="2147483682" r:id="rId9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4" action="ppaction://hlinksldjump" highlightClick="1">
              <a:snd r:embed="rId5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5035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20" r:id="rId2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第</a:t>
            </a:r>
            <a:r>
              <a:rPr lang="en-US" altLang="zh-CN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2</a:t>
            </a:r>
            <a:r>
              <a:rPr lang="zh-CN" altLang="en-US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节　光的反射</a:t>
            </a:r>
          </a:p>
        </p:txBody>
      </p:sp>
    </p:spTree>
    <p:extLst>
      <p:ext uri="{BB962C8B-B14F-4D97-AF65-F5344CB8AC3E}">
        <p14:creationId xmlns:p14="http://schemas.microsoft.com/office/powerpoint/2010/main" val="868958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XW8QXR140.eps" descr="id:2147494907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55357" y="2745814"/>
            <a:ext cx="2614999" cy="1480219"/>
          </a:xfrm>
          <a:prstGeom prst="rect">
            <a:avLst/>
          </a:prstGeom>
        </p:spPr>
      </p:pic>
      <p:sp>
        <p:nvSpPr>
          <p:cNvPr id="2" name="矩形 1"/>
          <p:cNvSpPr>
            <a:spLocks noChangeAspect="1"/>
          </p:cNvSpPr>
          <p:nvPr/>
        </p:nvSpPr>
        <p:spPr>
          <a:xfrm>
            <a:off x="381000" y="1033294"/>
            <a:ext cx="11430000" cy="171252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知识点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二</a:t>
            </a:r>
            <a:r>
              <a:rPr lang="en-US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光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路的可逆性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如图所示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当光沿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AO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入射时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为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光线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当另一束光沿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入射时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反射光线为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。这说明在反射现象中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光路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5877777" y="1589440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反射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103179" y="2151415"/>
            <a:ext cx="747256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i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OA </a:t>
            </a:r>
            <a:endParaRPr lang="zh-CN" altLang="en-US" sz="2800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9052034" y="2145585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可逆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771563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140044"/>
            <a:ext cx="4852610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知识点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三</a:t>
            </a:r>
            <a:r>
              <a:rPr lang="en-US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镜面反射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和漫反射</a:t>
            </a:r>
            <a:endParaRPr lang="zh-CN" altLang="en-US" sz="2800" dirty="0"/>
          </a:p>
        </p:txBody>
      </p:sp>
      <p:graphicFrame>
        <p:nvGraphicFramePr>
          <p:cNvPr id="7" name="表格 6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053337062"/>
              </p:ext>
            </p:extLst>
          </p:nvPr>
        </p:nvGraphicFramePr>
        <p:xfrm>
          <a:off x="381000" y="821724"/>
          <a:ext cx="11430000" cy="4770121"/>
        </p:xfrm>
        <a:graphic>
          <a:graphicData uri="http://schemas.openxmlformats.org/drawingml/2006/table">
            <a:tbl>
              <a:tblPr firstRow="1" firstCol="1" bandRow="1"/>
              <a:tblGrid>
                <a:gridCol w="1488989"/>
                <a:gridCol w="5700584"/>
                <a:gridCol w="4240427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类型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镜面反射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漫反射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不同点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镜面很平整、光滑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一束平行光照射到镜面上后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会被</a:t>
                      </a:r>
                      <a:r>
                        <a:rPr lang="en-US" sz="2800" i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__________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地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反射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凹凸不平的表面会把一束平行光向着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__________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反射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292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共同点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都遵循光的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__________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定律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示意图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/>
                          <a:cs typeface="Times New Roman" panose="02020603050405020304" pitchFamily="18" charset="0"/>
                        </a:rPr>
                        <a:t> </a:t>
                      </a: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实例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镜面、平静的湖面、黑板反光、光污染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电影屏幕、看书上的字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8" name="XW8QXR141.ep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48772" y="3199345"/>
            <a:ext cx="2484764" cy="1365921"/>
          </a:xfrm>
          <a:prstGeom prst="rect">
            <a:avLst/>
          </a:prstGeom>
        </p:spPr>
      </p:pic>
      <p:pic>
        <p:nvPicPr>
          <p:cNvPr id="9" name="XW8QXR142.ep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72338" y="3125205"/>
            <a:ext cx="2607526" cy="1522870"/>
          </a:xfrm>
          <a:prstGeom prst="rect">
            <a:avLst/>
          </a:prstGeom>
        </p:spPr>
      </p:pic>
      <p:sp>
        <p:nvSpPr>
          <p:cNvPr id="2" name="矩形 1"/>
          <p:cNvSpPr>
            <a:spLocks noChangeAspect="1"/>
          </p:cNvSpPr>
          <p:nvPr/>
        </p:nvSpPr>
        <p:spPr>
          <a:xfrm>
            <a:off x="4816365" y="1785348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平行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9472448" y="1576848"/>
            <a:ext cx="1710725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四面八方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994864" y="2460816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反射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316066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695534"/>
            <a:ext cx="11430000" cy="115236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教材素材再利用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如图所示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小明想用一块平面镜使与水平面成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方正书宋_GBK"/>
                <a:cs typeface="Times New Roman" panose="02020603050405020304" pitchFamily="18" charset="0"/>
              </a:rPr>
              <a:t>°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角的太阳光竖直射入井中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则反射光线与入射光线的夹角为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pic>
        <p:nvPicPr>
          <p:cNvPr id="12" name="25MKG25.eps" descr="id:2147494936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27559" y="1864377"/>
            <a:ext cx="2551036" cy="2613368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9094077" y="1254149"/>
            <a:ext cx="1005403" cy="5937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120</a:t>
            </a:r>
            <a:r>
              <a:rPr lang="en-US" altLang="zh-CN" sz="2800" dirty="0" smtClean="0">
                <a:solidFill>
                  <a:srgbClr val="FF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° 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358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探究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重难解析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1050366"/>
            <a:ext cx="11430000" cy="227267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探究问题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一</a:t>
            </a:r>
            <a:r>
              <a:rPr lang="en-US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探究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光的反射定律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【例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】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探究光的反射定律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的实验中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实验装置如图所示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硬纸板是由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两块粘接起来而且可以绕接缝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转动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垂直于镜面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此时硬纸板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在同一平面内。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pic>
        <p:nvPicPr>
          <p:cNvPr id="14" name="25MKG26.eps" descr="id:2147494957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45701" y="3388943"/>
            <a:ext cx="3901303" cy="1636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407287"/>
            <a:ext cx="11430000" cy="51337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小明让一束光紧贴硬纸板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点射向镜面上的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平面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内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能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不能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看到反射光线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实验中小明把硬纸板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向后折转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在硬纸板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上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能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不能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看到反射光线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此实验的作用是验证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___________________________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保持硬纸板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在同一平面内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如果将入射光线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AO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向法线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靠近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此时反射光线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OB____________________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(4)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在上面的实验中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如果让光逆着反射光线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的方向射向镜面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那么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它被反射后就会逆着原来的入射光线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AO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的方向射出。这表明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在反射现象中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>
            <a:spLocks noChangeAspect="1"/>
          </p:cNvSpPr>
          <p:nvPr/>
        </p:nvSpPr>
        <p:spPr>
          <a:xfrm>
            <a:off x="10639098" y="407287"/>
            <a:ext cx="633507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能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696200" y="1512079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不能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5646683" y="2079886"/>
            <a:ext cx="6737742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反射光线和入射光线、法线在同一平面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内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2719279" y="3183786"/>
            <a:ext cx="2927404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也向法线</a:t>
            </a:r>
            <a:r>
              <a:rPr lang="en-US" altLang="zh-CN" sz="2800" i="1" dirty="0">
                <a:solidFill>
                  <a:srgbClr val="FF0000"/>
                </a:solidFill>
                <a:latin typeface="Times New Roman" panose="02020603050405020304" pitchFamily="18" charset="0"/>
              </a:rPr>
              <a:t>ON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靠近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549166" y="4844845"/>
            <a:ext cx="2428870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光路是可逆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4241543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>
            <a:spLocks noChangeAspect="1"/>
          </p:cNvSpPr>
          <p:nvPr/>
        </p:nvSpPr>
        <p:spPr>
          <a:xfrm>
            <a:off x="381000" y="552791"/>
            <a:ext cx="11430000" cy="45148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一束光紧贴硬纸板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入射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平面内能看到反射光线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因为此时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在同一平面内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反射光线和入射光线、法线在同一平面内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入射光线位置不变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硬纸板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绕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向后转动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,F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不在同一平面内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所以不能在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平面内看到反射光线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因为反射光线和入射光线、法线应在同一平面内。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若将入射光线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AO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靠近法线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此时入射角减小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又因反射角等于入射角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所以反射光线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也靠近法线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(4)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当光逆着原来的反射光线入射时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反射光线也逆着原来的入射光线反射出去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即将一束光紧贴硬纸板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沿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射到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光将沿题图中的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OA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方向射出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这说明在反射现象中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光路是可逆的。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51745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809009"/>
            <a:ext cx="11430000" cy="225350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命题点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入射光线、反射光线的位置关系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反射角与入射角的关系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;(3)“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三线共面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的判断方法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;(4)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实验器材的选取、作用及放置要求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;(5)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光路的可逆性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;(6)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光线位置的确定。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7504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539074"/>
            <a:ext cx="11430000" cy="451328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正黑简体"/>
                <a:cs typeface="Times New Roman" panose="02020603050405020304" pitchFamily="18" charset="0"/>
              </a:rPr>
              <a:t>规律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正黑简体"/>
                <a:cs typeface="Times New Roman" panose="02020603050405020304" pitchFamily="18" charset="0"/>
              </a:rPr>
              <a:t>总结</a:t>
            </a:r>
            <a:r>
              <a:rPr lang="en-US" altLang="zh-CN" sz="2800" dirty="0" smtClean="0">
                <a:solidFill>
                  <a:srgbClr val="000000"/>
                </a:solidFill>
                <a:latin typeface="NEU-BZ-S92"/>
                <a:ea typeface="方正正黑简体"/>
                <a:cs typeface="Times New Roman" panose="02020603050405020304" pitchFamily="18" charset="0"/>
              </a:rPr>
              <a:t> 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使用可折转的硬纸板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可以探究反射光线、入射光线和法线是否共面。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在光的反射中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反射光线和入射光线分居法线的两侧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反射角等于入射角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反射光线、入射光线和法线在同一平面上。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入射光线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AO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向法线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靠近时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也就是入射角变小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再利用反射角等于入射角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判断反射光线的偏转情况。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(4)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当光逆着原来的反射光线入射时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此时的反射光线也逆着原来的入射光线反射出去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就说明光路是可逆的。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5594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679067"/>
            <a:ext cx="11430000" cy="171252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【对点训练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】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探究光的反射定律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实验中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小刚进行了如图所示的实验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把一个平面镜放在水平面上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再把一张纸板竖直立在平面镜上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纸板由可以绕接缝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折转的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两部分组成。实验步骤如下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pic>
        <p:nvPicPr>
          <p:cNvPr id="4" name="25MKG27.eps" descr="id:2147494978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62451" y="2391587"/>
            <a:ext cx="5688425" cy="2418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3714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0"/>
            <a:ext cx="11430000" cy="40134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使一束光贴着纸板沿某一角度射到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经平面镜反射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沿另一个方向射出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在纸板上用笔描出入射光线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AO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和反射光线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的径迹。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接下来应该改变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多做几次实验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并换用不同颜色的笔记录每次光的径迹。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(3)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接下来取下纸板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用量角器量出入射角和反射角的度数。要测量反射角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在图中应测量</a:t>
            </a:r>
            <a:r>
              <a:rPr lang="zh-CN" altLang="zh-CN" sz="2800" dirty="0">
                <a:solidFill>
                  <a:srgbClr val="000000"/>
                </a:solidFill>
                <a:cs typeface="宋体" panose="02010600030101010101" pitchFamily="2" charset="-122"/>
              </a:rPr>
              <a:t>∠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。实验数据如表所示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写出由数据可以看出的一条规律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: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______________________________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en-US" sz="2800" dirty="0"/>
          </a:p>
        </p:txBody>
      </p:sp>
      <p:graphicFrame>
        <p:nvGraphicFramePr>
          <p:cNvPr id="5" name="表格 4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343158318"/>
              </p:ext>
            </p:extLst>
          </p:nvPr>
        </p:nvGraphicFramePr>
        <p:xfrm>
          <a:off x="381000" y="3961149"/>
          <a:ext cx="11430000" cy="1706880"/>
        </p:xfrm>
        <a:graphic>
          <a:graphicData uri="http://schemas.openxmlformats.org/drawingml/2006/table">
            <a:tbl>
              <a:tblPr firstRow="1" firstCol="1" bandRow="1"/>
              <a:tblGrid>
                <a:gridCol w="3810000"/>
                <a:gridCol w="3810000"/>
                <a:gridCol w="3810000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实验次数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入射角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反射角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方正书宋_GBK"/>
                          <a:cs typeface="Times New Roman" panose="02020603050405020304" pitchFamily="18" charset="0"/>
                        </a:rPr>
                        <a:t>°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方正书宋_GBK"/>
                          <a:cs typeface="Times New Roman" panose="02020603050405020304" pitchFamily="18" charset="0"/>
                        </a:rPr>
                        <a:t>°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40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方正书宋_GBK"/>
                          <a:cs typeface="Times New Roman" panose="02020603050405020304" pitchFamily="18" charset="0"/>
                        </a:rPr>
                        <a:t>°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40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方正书宋_GBK"/>
                          <a:cs typeface="Times New Roman" panose="02020603050405020304" pitchFamily="18" charset="0"/>
                        </a:rPr>
                        <a:t>°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55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方正书宋_GBK"/>
                          <a:cs typeface="Times New Roman" panose="02020603050405020304" pitchFamily="18" charset="0"/>
                        </a:rPr>
                        <a:t>°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55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方正书宋_GBK"/>
                          <a:cs typeface="Times New Roman" panose="02020603050405020304" pitchFamily="18" charset="0"/>
                        </a:rPr>
                        <a:t>°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矩形 5"/>
          <p:cNvSpPr>
            <a:spLocks noChangeAspect="1"/>
          </p:cNvSpPr>
          <p:nvPr/>
        </p:nvSpPr>
        <p:spPr>
          <a:xfrm>
            <a:off x="381000" y="5679425"/>
            <a:ext cx="11430000" cy="115236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(4)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若想验证反射光线、入射光线和法线是否在同一平面内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应进行的操作是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______________________________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>
            <a:spLocks noChangeAspect="1"/>
          </p:cNvSpPr>
          <p:nvPr/>
        </p:nvSpPr>
        <p:spPr>
          <a:xfrm>
            <a:off x="3502573" y="1107935"/>
            <a:ext cx="2787943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光束入射的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角度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176751" y="2811021"/>
            <a:ext cx="992579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i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NOB </a:t>
            </a:r>
            <a:endParaRPr lang="zh-CN" altLang="en-US" sz="2800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2099532" y="3333270"/>
            <a:ext cx="3147015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反射角等于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入射角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861465" y="6224078"/>
            <a:ext cx="5282215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将纸板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F</a:t>
            </a: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绕</a:t>
            </a:r>
            <a:r>
              <a:rPr lang="en-US" altLang="zh-CN" sz="2800" i="1" dirty="0">
                <a:solidFill>
                  <a:srgbClr val="FF0000"/>
                </a:solidFill>
                <a:latin typeface="Times New Roman" panose="02020603050405020304" pitchFamily="18" charset="0"/>
              </a:rPr>
              <a:t>ON</a:t>
            </a: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向后折转任意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角度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766047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rgbClr val="ED7D3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dirty="0">
              <a:ln w="22225">
                <a:solidFill>
                  <a:srgbClr val="ED7D31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4053938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目标</a:t>
            </a:r>
            <a:r>
              <a:rPr lang="en-US" altLang="zh-CN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学习概览</a:t>
            </a:r>
            <a:endParaRPr lang="zh-CN" altLang="en-US" sz="3600" dirty="0">
              <a:solidFill>
                <a:prstClr val="white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405393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基础</a:t>
            </a:r>
            <a:r>
              <a:rPr lang="en-US" altLang="zh-CN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自主预习</a:t>
            </a:r>
            <a:endParaRPr lang="zh-CN" altLang="en-US" sz="3600" dirty="0">
              <a:solidFill>
                <a:prstClr val="white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4053937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探究</a:t>
            </a:r>
            <a:r>
              <a:rPr lang="en-US" altLang="zh-CN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重难解析</a:t>
            </a:r>
            <a:endParaRPr lang="zh-CN" altLang="en-US" sz="3600" dirty="0">
              <a:solidFill>
                <a:prstClr val="white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802533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21948"/>
            <a:ext cx="11430000" cy="169334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探究问题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二</a:t>
            </a:r>
            <a:r>
              <a:rPr lang="en-US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光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的反射定律的应用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【例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】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如图所示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一束光斜射到平面镜上的反射光线为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OA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画出入射光线并标出入射角的大小。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pic>
        <p:nvPicPr>
          <p:cNvPr id="7" name="XW8QXR146.eps" descr="id:2147495000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53505" y="1815297"/>
            <a:ext cx="2479101" cy="1104313"/>
          </a:xfrm>
          <a:prstGeom prst="rect">
            <a:avLst/>
          </a:prstGeom>
        </p:spPr>
      </p:pic>
      <p:pic>
        <p:nvPicPr>
          <p:cNvPr id="4" name="XW8QXR148.eps" descr="id:2147485597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021975" y="3194092"/>
            <a:ext cx="2925364" cy="1195022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381000" y="4452175"/>
            <a:ext cx="11430000" cy="17140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题图中反射光线与镜面的夹角为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°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则反射角为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90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°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°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°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因反射角等于入射角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故入射角也是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°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先过入射点垂直于镜面画出法线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然后在法线的左侧作出入射光线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并标明入射角及其大小。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6188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367364"/>
            <a:ext cx="11430000" cy="11331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思路导引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光的反射作图的步骤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pic>
        <p:nvPicPr>
          <p:cNvPr id="5" name="XW8QXR147.eps" descr="id:2147495014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23040" y="1500558"/>
            <a:ext cx="6966980" cy="3791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0704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594975"/>
            <a:ext cx="11430000" cy="115236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【对点训练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】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如图所示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一束光线照射到平面镜上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请画出这束入射光线的反射光线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并标出反射角大小。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pic>
        <p:nvPicPr>
          <p:cNvPr id="6" name="XW8QXR149.eps" descr="id:2147495021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85589" y="1788532"/>
            <a:ext cx="2146439" cy="1193414"/>
          </a:xfrm>
          <a:prstGeom prst="rect">
            <a:avLst/>
          </a:prstGeom>
        </p:spPr>
      </p:pic>
      <p:pic>
        <p:nvPicPr>
          <p:cNvPr id="4" name="XW8QXR150.eps" descr="id:2147485604;FounderCES"/>
          <p:cNvPicPr/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14496" y="3216823"/>
            <a:ext cx="2727434" cy="1704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3114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320021"/>
            <a:ext cx="11430000" cy="227267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探究问题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三</a:t>
            </a:r>
            <a:r>
              <a:rPr lang="en-US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光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的反射定律的应用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【例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】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如图所示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早晨当太阳光与水平面成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方正书宋_GBK"/>
                <a:cs typeface="Times New Roman" panose="02020603050405020304" pitchFamily="18" charset="0"/>
              </a:rPr>
              <a:t>°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角射到一块水平放置的平面镜上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反射角为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保持镜面位置和入射点不变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从早晨到中午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入射角逐渐减小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反射角将逐渐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增大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减小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pic>
        <p:nvPicPr>
          <p:cNvPr id="5" name="XW8QXR151.eps" descr="id:2147495035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69874" y="2592694"/>
            <a:ext cx="2472116" cy="1025392"/>
          </a:xfrm>
          <a:prstGeom prst="rect">
            <a:avLst/>
          </a:prstGeom>
        </p:spPr>
      </p:pic>
      <p:sp>
        <p:nvSpPr>
          <p:cNvPr id="2" name="矩形 1"/>
          <p:cNvSpPr>
            <a:spLocks noChangeAspect="1"/>
          </p:cNvSpPr>
          <p:nvPr/>
        </p:nvSpPr>
        <p:spPr>
          <a:xfrm>
            <a:off x="3838903" y="1445847"/>
            <a:ext cx="1164101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60</a:t>
            </a:r>
            <a:r>
              <a:rPr lang="en-US" altLang="zh-CN" sz="2800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° </a:t>
            </a:r>
            <a:endParaRPr lang="zh-CN" altLang="en-US" sz="2800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5987740" y="1992465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减小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81000" y="3739540"/>
            <a:ext cx="11430000" cy="17140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由题图可知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入射光线与镜面的夹角为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°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则入射角为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90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°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°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°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根据反射定律可知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反射角也为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°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随着时间的推移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从早晨到中午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入射光线逐渐向法线靠近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入射角逐渐减小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反射角也逐渐减小。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4106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637889"/>
            <a:ext cx="11430000" cy="227267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思路导引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光的反射定律的应用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参见下图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):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背熟反射定律的内容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cs typeface="Times New Roman" panose="02020603050405020304" pitchFamily="18" charset="0"/>
              </a:rPr>
              <a:t>→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找对反射角和入射角的位置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cs typeface="Times New Roman" panose="02020603050405020304" pitchFamily="18" charset="0"/>
              </a:rPr>
              <a:t>→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找准角度的变化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cs typeface="Times New Roman" panose="02020603050405020304" pitchFamily="18" charset="0"/>
              </a:rPr>
              <a:t>→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利用反射定律中入射角和反射角相等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找准另一个角度的变化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81000" y="3150409"/>
            <a:ext cx="11430000" cy="169334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正黑简体"/>
                <a:cs typeface="Times New Roman" panose="02020603050405020304" pitchFamily="18" charset="0"/>
              </a:rPr>
              <a:t>规律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正黑简体"/>
                <a:cs typeface="Times New Roman" panose="02020603050405020304" pitchFamily="18" charset="0"/>
              </a:rPr>
              <a:t>总结</a:t>
            </a:r>
            <a:r>
              <a:rPr lang="en-US" altLang="zh-CN" sz="2800" dirty="0" smtClean="0">
                <a:solidFill>
                  <a:srgbClr val="000000"/>
                </a:solidFill>
                <a:latin typeface="NEU-BZ-S92"/>
                <a:ea typeface="方正正黑简体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反射现象中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入射是因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反射是果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所以要说反射角等于入射角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反射光线在入射光线和法线决定的平面内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入射角减小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反射角也跟着减小。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6846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258966"/>
            <a:ext cx="11430000" cy="339298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【对点训练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】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小明在房间中安装了一块太阳能电池板给家里供电。当太阳在电池板后方时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利用一块平面镜将太阳光反射到太阳能电池板上。若某时刻太阳光与平面镜的夹角为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方正书宋_GBK"/>
                <a:cs typeface="Times New Roman" panose="02020603050405020304" pitchFamily="18" charset="0"/>
              </a:rPr>
              <a:t>°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如图所示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一束太阳光经平面镜镜面反射后照射到电池板上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入射角为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方正书宋_GBK"/>
                <a:cs typeface="Times New Roman" panose="02020603050405020304" pitchFamily="18" charset="0"/>
              </a:rPr>
              <a:t>°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若镜面竖直上移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则反射角将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变大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变小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不变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”);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若镜面水平左移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该束光线将照到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点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上方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下方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pic>
        <p:nvPicPr>
          <p:cNvPr id="5" name="XW8QXR153.eps" descr="id:2147495056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92236" y="3668422"/>
            <a:ext cx="3430056" cy="2039693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7338847" y="1955456"/>
            <a:ext cx="625492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30</a:t>
            </a:r>
            <a:endParaRPr lang="zh-CN" altLang="en-US" sz="2800" dirty="0"/>
          </a:p>
        </p:txBody>
      </p:sp>
      <p:sp>
        <p:nvSpPr>
          <p:cNvPr id="2" name="矩形 1"/>
          <p:cNvSpPr>
            <a:spLocks noChangeAspect="1"/>
          </p:cNvSpPr>
          <p:nvPr/>
        </p:nvSpPr>
        <p:spPr>
          <a:xfrm>
            <a:off x="2588173" y="2486793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不变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559732" y="3034065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上方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51139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  <p:bldP spid="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98671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目标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学习概览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graphicFrame>
        <p:nvGraphicFramePr>
          <p:cNvPr id="14" name="表格 13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290656906"/>
              </p:ext>
            </p:extLst>
          </p:nvPr>
        </p:nvGraphicFramePr>
        <p:xfrm>
          <a:off x="381000" y="1215123"/>
          <a:ext cx="11430000" cy="4267200"/>
        </p:xfrm>
        <a:graphic>
          <a:graphicData uri="http://schemas.openxmlformats.org/drawingml/2006/table">
            <a:tbl>
              <a:tblPr firstRow="1" firstCol="1" bandRow="1"/>
              <a:tblGrid>
                <a:gridCol w="5715000"/>
                <a:gridCol w="5715000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素养目标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思维导图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通过小组合作进行实验探究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总结出光的反射规律。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物理观念、科学探究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理解光路都是可逆的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并能用光路是可逆的来解释生活中的相关现象。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物理观念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能说出镜面反射和漫反射的区别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并能用镜面反射和漫反射来解释生活中的相关现象。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物理观念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8" name="25MKG24.ep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11965" y="1930033"/>
            <a:ext cx="5419862" cy="2709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8" name="图片 27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9" name="文本框 28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自主预习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1083315"/>
            <a:ext cx="11430000" cy="116038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知识点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一</a:t>
            </a:r>
            <a:r>
              <a:rPr lang="en-US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光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的反射定律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光的反射</a:t>
            </a:r>
            <a:endParaRPr lang="zh-CN" altLang="en-US" sz="2800" dirty="0"/>
          </a:p>
        </p:txBody>
      </p:sp>
      <p:pic>
        <p:nvPicPr>
          <p:cNvPr id="13" name="XW8QXR136.ep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74780" y="2321280"/>
            <a:ext cx="2366046" cy="1851192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381000" y="4172472"/>
            <a:ext cx="11430000" cy="121264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光遇到桌面、水面以及其他许多物体的表面都会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发生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我们能够看见不发光的物体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就是因为物体反射的光进入了我们的眼睛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en-US" sz="2800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9073055" y="4172472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反射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81000" y="580223"/>
            <a:ext cx="11430000" cy="227267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探究光的反射定律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实验器材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平面镜、可折转的硬纸板、激光笔、不同颜色的笔、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实验装置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pic>
        <p:nvPicPr>
          <p:cNvPr id="16" name="XW8QXR137.eps" descr="id:2147494872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56254" y="2988045"/>
            <a:ext cx="3247768" cy="1893028"/>
          </a:xfrm>
          <a:prstGeom prst="rect">
            <a:avLst/>
          </a:prstGeom>
        </p:spPr>
      </p:pic>
      <p:pic>
        <p:nvPicPr>
          <p:cNvPr id="17" name="XW8QXR138.eps" descr="id:2147494879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85499" y="2839188"/>
            <a:ext cx="2374179" cy="2041885"/>
          </a:xfrm>
          <a:prstGeom prst="rect">
            <a:avLst/>
          </a:prstGeom>
        </p:spPr>
      </p:pic>
      <p:sp>
        <p:nvSpPr>
          <p:cNvPr id="2" name="矩形 1"/>
          <p:cNvSpPr>
            <a:spLocks noChangeAspect="1"/>
          </p:cNvSpPr>
          <p:nvPr/>
        </p:nvSpPr>
        <p:spPr>
          <a:xfrm>
            <a:off x="601717" y="1695539"/>
            <a:ext cx="1351652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量角器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767627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423753"/>
            <a:ext cx="11430000" cy="507344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实验步骤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把平面镜放在水平桌面上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再把纸板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ENF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竖直地立在平面镜上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纸板上的直线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垂直于镜面。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让一束光贴着纸板沿着某一角度射到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经平面镜反射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沿另一个方向射出。在纸板上用笔描出入射光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EO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和反射光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③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改变光束入射的角度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观察反射光的方向是否改变。多做几次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换用不同颜色的笔记录每次光的径迹。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④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取下纸板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用量角器测量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两侧的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∠</a:t>
            </a:r>
            <a:r>
              <a:rPr lang="en-US" altLang="zh-CN" sz="2800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和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∠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将数据记录在表中。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⑤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将纸板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NOF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向前折或向后折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观察在纸板上能不能看到反射光线。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4766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1667618"/>
            <a:ext cx="11430000" cy="227267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(4)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实验结论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光的反射定律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在反射现象中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反射光线、入射光线和法线都在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方正书宋_GBK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反射光线和入射光线分别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位于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两侧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方正书宋_GBK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③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反射角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入射角。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>
            <a:spLocks noChangeAspect="1"/>
          </p:cNvSpPr>
          <p:nvPr/>
        </p:nvSpPr>
        <p:spPr>
          <a:xfrm>
            <a:off x="7927428" y="2223378"/>
            <a:ext cx="2069797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同一平面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内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5793827" y="2782934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法线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2220310" y="3323453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等于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678926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547799"/>
            <a:ext cx="4374916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几个基本概念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如图所示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pic>
        <p:nvPicPr>
          <p:cNvPr id="4" name="XW8QXR139.eps" descr="id:2147494886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70419" y="1200285"/>
            <a:ext cx="3595353" cy="2269753"/>
          </a:xfrm>
          <a:prstGeom prst="rect">
            <a:avLst/>
          </a:prstGeom>
        </p:spPr>
      </p:pic>
      <p:sp>
        <p:nvSpPr>
          <p:cNvPr id="5" name="矩形 4"/>
          <p:cNvSpPr>
            <a:spLocks noChangeAspect="1"/>
          </p:cNvSpPr>
          <p:nvPr/>
        </p:nvSpPr>
        <p:spPr>
          <a:xfrm>
            <a:off x="381000" y="3537597"/>
            <a:ext cx="11430000" cy="171252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法线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经过入射点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并垂直于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的直线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叫作法线。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入射角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与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的夹角叫作入射角。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反射角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与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的夹角叫作反射角。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5310351" y="3552174"/>
            <a:ext cx="1351652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反射面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2094186" y="4104252"/>
            <a:ext cx="1710725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入射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光线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4525518" y="4111540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法线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2094186" y="4668560"/>
            <a:ext cx="1710725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反射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光线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4525518" y="4658050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法线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128124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1747966"/>
            <a:ext cx="7075976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正黑简体"/>
                <a:cs typeface="Times New Roman" panose="02020603050405020304" pitchFamily="18" charset="0"/>
              </a:rPr>
              <a:t>微思考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实验中可折转硬纸板的作用是什么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>
            <a:spLocks noChangeAspect="1"/>
          </p:cNvSpPr>
          <p:nvPr/>
        </p:nvSpPr>
        <p:spPr>
          <a:xfrm>
            <a:off x="381000" y="2410962"/>
            <a:ext cx="11430000" cy="11539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提示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cs typeface="宋体" panose="02010600030101010101" pitchFamily="2" charset="-122"/>
              </a:rPr>
              <a:t>①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显示光的传播路径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cs typeface="宋体" panose="02010600030101010101" pitchFamily="2" charset="-122"/>
              </a:rPr>
              <a:t>②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探究反射光线、入射光线和法线是否在同一平面内。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2397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332</TotalTime>
  <Words>1811</Words>
  <Application>Microsoft Office PowerPoint</Application>
  <PresentationFormat>宽屏</PresentationFormat>
  <Paragraphs>133</Paragraphs>
  <Slides>26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42" baseType="lpstr">
      <vt:lpstr>NEU-BZ-S92</vt:lpstr>
      <vt:lpstr>方正兰亭中黑_GBK</vt:lpstr>
      <vt:lpstr>方正书宋_GBK</vt:lpstr>
      <vt:lpstr>方正正黑简体</vt:lpstr>
      <vt:lpstr>仿宋</vt:lpstr>
      <vt:lpstr>黑体</vt:lpstr>
      <vt:lpstr>华文隶书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1_Office 主题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Microsoft</cp:lastModifiedBy>
  <cp:revision>43</cp:revision>
  <dcterms:created xsi:type="dcterms:W3CDTF">2021-07-19T03:09:34Z</dcterms:created>
  <dcterms:modified xsi:type="dcterms:W3CDTF">2025-09-22T06:42:30Z</dcterms:modified>
</cp:coreProperties>
</file>